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65" r:id="rId5"/>
    <p:sldId id="269" r:id="rId6"/>
    <p:sldId id="270" r:id="rId7"/>
    <p:sldId id="267" r:id="rId8"/>
    <p:sldId id="266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나눔스퀘어_ac ExtraBold" panose="020B0600000101010101" pitchFamily="50" charset="-127"/>
      <p:bold r:id="rId17"/>
    </p:embeddedFont>
    <p:embeddedFont>
      <p:font typeface="나눔스퀘어_ac Light" panose="020B0600000101010101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4"/>
    <p:restoredTop sz="94660"/>
  </p:normalViewPr>
  <p:slideViewPr>
    <p:cSldViewPr snapToGrid="0">
      <p:cViewPr varScale="1">
        <p:scale>
          <a:sx n="62" d="100"/>
          <a:sy n="62" d="100"/>
        </p:scale>
        <p:origin x="66" y="121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99C08C4-ABFC-4246-9D78-73F6200BA507}" type="datetime1">
              <a:rPr lang="ko-KR" altLang="en-US"/>
              <a:pPr lvl="0">
                <a:defRPr lang="ko-KR" altLang="en-US"/>
              </a:pPr>
              <a:t>2021-05-06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DDAD5F0-E7F6-40BE-88FE-2BB01C0BBDA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DDDAD5F0-E7F6-40BE-88FE-2BB01C0BBDA6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2021-05-06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529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73071" y="720671"/>
            <a:ext cx="10445857" cy="55483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09714" y="2104963"/>
            <a:ext cx="5172570" cy="1015663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6000" dirty="0">
                <a:latin typeface="나눔스퀘어_ac ExtraBold"/>
                <a:ea typeface="나눔스퀘어_ac ExtraBold"/>
              </a:rPr>
              <a:t>Decision Tree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75083" y="4504918"/>
            <a:ext cx="4443845" cy="707886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0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201714010 조수빈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407151" y="0"/>
            <a:ext cx="6784848" cy="6858000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784848" cy="6858000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0" y="1577756"/>
            <a:ext cx="971907" cy="572989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목차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44991" y="1239530"/>
            <a:ext cx="396510" cy="59541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14358" y="2787982"/>
            <a:ext cx="296164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01</a:t>
            </a:r>
            <a:r>
              <a:rPr lang="ko-KR" altLang="en-US" sz="200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 의사결정나무 </a:t>
            </a:r>
            <a:r>
              <a:rPr lang="ko-KR" altLang="en-US" sz="2000" b="0" i="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개념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70551" y="3887077"/>
            <a:ext cx="3158871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03</a:t>
            </a:r>
            <a:r>
              <a:rPr lang="en-US" altLang="ko-KR" sz="200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의사결정나무 관련 개념</a:t>
            </a:r>
            <a:endParaRPr lang="ko-KR" altLang="en-US" sz="2000" b="0" i="0" dirty="0">
              <a:solidFill>
                <a:schemeClr val="tx1"/>
              </a:solidFill>
              <a:latin typeface="나눔스퀘어_ac Light"/>
              <a:ea typeface="나눔스퀘어_ac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90A8B7-C87D-4992-9236-4F3F475DF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69" y="1826703"/>
            <a:ext cx="15230512" cy="69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E7EAE1-97F3-4BBF-8F32-5B1A905A3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87" y="719221"/>
            <a:ext cx="21966053" cy="957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_x122966016">
            <a:extLst>
              <a:ext uri="{FF2B5EF4-FFF2-40B4-BE49-F238E27FC236}">
                <a16:creationId xmlns:a16="http://schemas.microsoft.com/office/drawing/2014/main" id="{0876BB06-91BA-45A7-9610-0F062B49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88" y="1176421"/>
            <a:ext cx="5359718" cy="444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B95C14-5FDD-42C5-B782-AB07E410867C}"/>
              </a:ext>
            </a:extLst>
          </p:cNvPr>
          <p:cNvSpPr txBox="1"/>
          <p:nvPr/>
        </p:nvSpPr>
        <p:spPr>
          <a:xfrm>
            <a:off x="8200984" y="3335033"/>
            <a:ext cx="296164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02</a:t>
            </a:r>
            <a:r>
              <a:rPr lang="ko-KR" altLang="en-US" sz="200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 의사결정나무 </a:t>
            </a:r>
            <a:r>
              <a:rPr lang="ko-KR" altLang="en-US" sz="2000" dirty="0">
                <a:latin typeface="나눔스퀘어_ac Light"/>
                <a:ea typeface="나눔스퀘어_ac Light"/>
              </a:rPr>
              <a:t>과정</a:t>
            </a:r>
            <a:endParaRPr lang="ko-KR" altLang="en-US" sz="2000" b="0" i="0" dirty="0">
              <a:solidFill>
                <a:schemeClr val="tx1"/>
              </a:solidFill>
              <a:latin typeface="나눔스퀘어_ac Light"/>
              <a:ea typeface="나눔스퀘어_ac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DF72F-949B-458B-97DA-294EDD0F74DB}"/>
              </a:ext>
            </a:extLst>
          </p:cNvPr>
          <p:cNvSpPr txBox="1"/>
          <p:nvPr/>
        </p:nvSpPr>
        <p:spPr>
          <a:xfrm>
            <a:off x="8214358" y="4425773"/>
            <a:ext cx="296164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04</a:t>
            </a:r>
            <a:r>
              <a:rPr lang="ko-KR" altLang="en-US" sz="2000" dirty="0">
                <a:solidFill>
                  <a:schemeClr val="tx1"/>
                </a:solidFill>
                <a:latin typeface="나눔스퀘어_ac Light"/>
                <a:ea typeface="나눔스퀘어_ac Light"/>
              </a:rPr>
              <a:t> 실습</a:t>
            </a:r>
            <a:endParaRPr lang="ko-KR" altLang="en-US" sz="2000" b="0" i="0" dirty="0">
              <a:solidFill>
                <a:schemeClr val="tx1"/>
              </a:solidFill>
              <a:latin typeface="나눔스퀘어_ac Light"/>
              <a:ea typeface="나눔스퀘어_ac Light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2000" y="2700000"/>
            <a:ext cx="6559199" cy="34009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독립 변수 공간 분할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분류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회귀 분석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Tree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구조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(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결과 모델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)</a:t>
            </a: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노드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엔트로피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정보 </a:t>
            </a:r>
            <a:r>
              <a:rPr lang="ko-KR" altLang="en-US" sz="20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획득량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…</a:t>
            </a:r>
            <a:endParaRPr lang="ko-KR" altLang="en-US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ko-KR" altLang="en-US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6947" y="1427059"/>
            <a:ext cx="3611886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의사결정나무 개념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83301" y="4455886"/>
            <a:ext cx="969790" cy="1006769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6947" y="1427059"/>
            <a:ext cx="3611886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의사결정나무 과정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83301" y="4455886"/>
            <a:ext cx="969790" cy="1006769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27E289-2D93-4D48-B88A-50506F00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7" y="2361980"/>
            <a:ext cx="13401268" cy="66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64814-D6EB-486D-8450-01EFE70F4050}"/>
              </a:ext>
            </a:extLst>
          </p:cNvPr>
          <p:cNvSpPr txBox="1"/>
          <p:nvPr/>
        </p:nvSpPr>
        <p:spPr>
          <a:xfrm>
            <a:off x="612000" y="2700000"/>
            <a:ext cx="7385125" cy="401648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Ex) 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스무고개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–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특정 기준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(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질문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)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에 따라 데이터를 구분하는 모델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marL="457200" lvl="0" indent="-457200">
              <a:buAutoNum type="arabicPeriod"/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여러 가지 독립 변수 중 하나의 독립 변수를 선택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</a:t>
            </a:r>
          </a:p>
          <a:p>
            <a:pPr lvl="0">
              <a:defRPr lang="ko-KR" altLang="en-US"/>
            </a:pP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	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그 독립 변수에 대한 </a:t>
            </a:r>
            <a:r>
              <a:rPr lang="ko-KR" altLang="en-US" sz="20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기준값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(threshold)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을 정한다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.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=&gt; 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분류 규칙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marL="457200" lvl="0" indent="-457200">
              <a:buAutoNum type="arabicPeriod" startAt="2"/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전체 학습 데이터 집합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(</a:t>
            </a:r>
            <a:r>
              <a:rPr lang="ko-KR" altLang="en-US" sz="20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부모노드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)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의 해당 독립 변수의 값이 </a:t>
            </a:r>
            <a:r>
              <a:rPr lang="ko-KR" altLang="en-US" sz="20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기준값보다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작은 데이터 그룹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</a:t>
            </a:r>
            <a:r>
              <a:rPr lang="ko-KR" altLang="en-US" sz="20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기준값보다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큰 데이터 그룹으로 나눈다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.</a:t>
            </a:r>
          </a:p>
          <a:p>
            <a:pPr marL="457200" lvl="0" indent="-457200">
              <a:buAutoNum type="arabicPeriod" startAt="2"/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marL="457200" lvl="0" indent="-457200">
              <a:buAutoNum type="arabicPeriod" startAt="2"/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각각의 자식 노드에 대해 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1~2 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단계 반복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</a:t>
            </a: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하위의 자식 노드 만든다</a:t>
            </a: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	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(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자식 노드에 한 가지 클래스의 데이터만 존재한다면 더 이상 나누지 않고 중지한다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.)</a:t>
            </a: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ko-KR" altLang="en-US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5ACD1-2072-4E4F-B018-3EB23FD19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013" y="1555230"/>
            <a:ext cx="11886999" cy="291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22965696">
            <a:extLst>
              <a:ext uri="{FF2B5EF4-FFF2-40B4-BE49-F238E27FC236}">
                <a16:creationId xmlns:a16="http://schemas.microsoft.com/office/drawing/2014/main" id="{E2F3F740-0763-40A0-95CF-8A0A2EF6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05" y="1890314"/>
            <a:ext cx="2416095" cy="171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488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2000" y="2700000"/>
            <a:ext cx="6559199" cy="270843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노드 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결정 트리에서 질문이나 정답을 담은 상자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분류 규칙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부모 노드와 자식 노드 간의 엔트로피를 가장 낮게 만드는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최상의 독립 변수와 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기준값을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찾는 것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marL="342900" lvl="0" indent="-342900">
              <a:buFont typeface="Symbol" panose="05050102010706020507" pitchFamily="18" charset="2"/>
              <a:buChar char="Þ"/>
              <a:defRPr lang="ko-KR" altLang="en-US"/>
            </a:pP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이러한 기준을 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정량화한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것이 정보 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획득량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      (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기본적으로 모든 독립 변수와 모든 가능한 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기준값에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대해 정보 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획득량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구하여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      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가장 정보 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획득량이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큰 독립 변수와 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기준값을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선택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947" y="1427059"/>
            <a:ext cx="4576894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의사결정나무 관련 개념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83301" y="4455886"/>
            <a:ext cx="969790" cy="1006769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2270695-E17E-4F87-9273-518FDEC18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490" y="1146223"/>
            <a:ext cx="25784686" cy="81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22965696">
            <a:extLst>
              <a:ext uri="{FF2B5EF4-FFF2-40B4-BE49-F238E27FC236}">
                <a16:creationId xmlns:a16="http://schemas.microsoft.com/office/drawing/2014/main" id="{10CE74E2-1777-4415-A86D-792BD211B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78" y="1800273"/>
            <a:ext cx="3330522" cy="376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9560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2000" y="2700000"/>
            <a:ext cx="6996195" cy="378565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불순도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해당 범주 안에 서로 다른 데이터가 얼마나 섞여 있는지를 뜻한다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.</a:t>
            </a: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엔트로피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불순도를 수치적으로 나타낸 척도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엔트로피가 높다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=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불순도가 높다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  (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엔트로피가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1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이면 불순도 최대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0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이면 최소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)</a:t>
            </a: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  (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엔트로피가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1 =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불순도 최대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=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한 범주 안에 서로 다른 데이터가 정확히 반반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)</a:t>
            </a: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정보 </a:t>
            </a:r>
            <a:r>
              <a:rPr lang="ko-KR" altLang="en-US" sz="20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획득량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- X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라는 조건에 의해 확률 변수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Y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의 엔트로피가 얼마나 감소하였는가를 나타내는 값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6947" y="1427059"/>
            <a:ext cx="4576894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의사결정나무 관련 개념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83301" y="4455886"/>
            <a:ext cx="969790" cy="1006769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2270695-E17E-4F87-9273-518FDEC18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490" y="1146223"/>
            <a:ext cx="25784686" cy="81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2717A-B8A1-4314-8804-F7F907D6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7" y="6104636"/>
            <a:ext cx="3180018" cy="38101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5A81104-EC78-4CF5-8D5C-828FFE278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78" y="2258072"/>
            <a:ext cx="3280121" cy="336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B3C963A-BBB7-4A62-AAB5-502E0218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7" y="4959270"/>
            <a:ext cx="36385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4766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2000" y="2700000"/>
            <a:ext cx="6559199" cy="132343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장점</a:t>
            </a: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사용하고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,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이해하기 쉽다</a:t>
            </a:r>
            <a:endParaRPr lang="en-US" altLang="ko-KR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규칙들을 생성하고 해석하기 쉽다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통계적인 가정이 필요하지 않으며 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결측치를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다루지 않아도 된다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.</a:t>
            </a:r>
          </a:p>
          <a:p>
            <a:pPr lvl="0">
              <a:defRPr lang="ko-KR" altLang="en-US"/>
            </a:pPr>
            <a:endParaRPr lang="ko-KR" altLang="en-US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6947" y="1427059"/>
            <a:ext cx="4022255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의사결정나무 장단점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83301" y="4455886"/>
            <a:ext cx="969790" cy="1006769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19"/>
          <p:cNvSpPr txBox="1"/>
          <p:nvPr/>
        </p:nvSpPr>
        <p:spPr>
          <a:xfrm>
            <a:off x="612000" y="4126829"/>
            <a:ext cx="8028001" cy="109260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단점</a:t>
            </a:r>
            <a:endParaRPr lang="en-US" altLang="ko-KR" sz="20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  <a:p>
            <a:pPr lvl="0">
              <a:defRPr lang="ko-KR" altLang="en-US"/>
            </a:pP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 비연속성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: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연속형 변수를 비연속적 값으로 취급 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=&gt;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분리의 </a:t>
            </a:r>
            <a:r>
              <a:rPr lang="ko-KR" altLang="en-US" sz="1500" b="1" dirty="0" err="1">
                <a:solidFill>
                  <a:srgbClr val="505786"/>
                </a:solidFill>
                <a:latin typeface="나눔스퀘어_ac Light"/>
                <a:ea typeface="나눔스퀘어_ac Light"/>
              </a:rPr>
              <a:t>경계점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부근에서 예측 오류 클 가능성 높다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 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수평 또는 수직 분할로 잘 포착되지 않은 구조의 데이터 상에서는 성능 발휘가 어렵다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-</a:t>
            </a:r>
            <a:r>
              <a:rPr lang="ko-KR" altLang="en-US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 프로세스가 한 번에 하나의 변수를 처리하기에 변수 간의 상호작용을 잡아내기 어렵다</a:t>
            </a:r>
            <a:r>
              <a:rPr lang="en-US" altLang="ko-KR" sz="1500" b="1" dirty="0">
                <a:solidFill>
                  <a:srgbClr val="505786"/>
                </a:solidFill>
                <a:latin typeface="나눔스퀘어_ac Light"/>
                <a:ea typeface="나눔스퀘어_ac Light"/>
              </a:rPr>
              <a:t>.</a:t>
            </a:r>
            <a:endParaRPr lang="ko-KR" altLang="en-US" sz="1500" b="1" dirty="0">
              <a:solidFill>
                <a:srgbClr val="505786"/>
              </a:solidFill>
              <a:latin typeface="나눔스퀘어_ac Light"/>
              <a:ea typeface="나눔스퀘어_ac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020369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249478" y="-79907"/>
            <a:ext cx="3942522" cy="7249886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6945" y="1427059"/>
            <a:ext cx="3611886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rgbClr val="505786"/>
                </a:solidFill>
                <a:latin typeface="나눔스퀘어 ExtraBold"/>
                <a:ea typeface="나눔스퀘어 ExtraBold"/>
              </a:rPr>
              <a:t>의사결정트리</a:t>
            </a:r>
            <a:r>
              <a:rPr lang="ko-KR" altLang="en-US" sz="3200" dirty="0">
                <a:solidFill>
                  <a:srgbClr val="505786"/>
                </a:solidFill>
                <a:latin typeface="나눔스퀘어 ExtraBold"/>
                <a:ea typeface="나눔스퀘어 ExtraBold"/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216424009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344</Words>
  <Application>Microsoft Office PowerPoint</Application>
  <PresentationFormat>와이드스크린</PresentationFormat>
  <Paragraphs>64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맑은 고딕</vt:lpstr>
      <vt:lpstr>Calibri</vt:lpstr>
      <vt:lpstr>나눔스퀘어_ac ExtraBold</vt:lpstr>
      <vt:lpstr>나눔스퀘어 Light</vt:lpstr>
      <vt:lpstr>나눔스퀘어_ac Light</vt:lpstr>
      <vt:lpstr>나눔스퀘어 ExtraBold</vt:lpstr>
      <vt:lpstr>Arial</vt:lpstr>
      <vt:lpstr>Symbol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조수빈</cp:lastModifiedBy>
  <cp:revision>326</cp:revision>
  <dcterms:created xsi:type="dcterms:W3CDTF">2017-12-08T06:13:01Z</dcterms:created>
  <dcterms:modified xsi:type="dcterms:W3CDTF">2021-05-06T05:55:44Z</dcterms:modified>
</cp:coreProperties>
</file>